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60" r:id="rId3"/>
    <p:sldId id="261" r:id="rId4"/>
    <p:sldId id="259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D1E3"/>
    <a:srgbClr val="1CC2D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64" autoAdjust="0"/>
  </p:normalViewPr>
  <p:slideViewPr>
    <p:cSldViewPr>
      <p:cViewPr>
        <p:scale>
          <a:sx n="70" d="100"/>
          <a:sy n="70" d="100"/>
        </p:scale>
        <p:origin x="-180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5CF13-92B3-4837-A381-6A816E198596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F5765-C36E-47C5-B28B-9904DC09EE5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5765-C36E-47C5-B28B-9904DC09EE5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5765-C36E-47C5-B28B-9904DC09EE5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F5765-C36E-47C5-B28B-9904DC09EE5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64AE7-303D-48EC-AD0C-D84B059F5913}" type="datetimeFigureOut">
              <a:rPr lang="en-GB" smtClean="0"/>
              <a:pPr/>
              <a:t>29/07/2014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4092F-071B-4F8E-B8AA-345C6159C4F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36512"/>
            <a:ext cx="6858000" cy="4320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61918"/>
            <a:ext cx="6864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Discover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707" y="61918"/>
            <a:ext cx="4908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rgbClr val="1CC2D4"/>
                </a:solidFill>
              </a:rPr>
              <a:t>Films</a:t>
            </a:r>
            <a:endParaRPr lang="en-GB" sz="1050" b="1" dirty="0">
              <a:solidFill>
                <a:srgbClr val="1CC2D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1848" y="61918"/>
            <a:ext cx="6142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Review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8420" y="61918"/>
            <a:ext cx="8338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Community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4604" y="61918"/>
            <a:ext cx="8402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Short Films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7200" y="61918"/>
            <a:ext cx="11015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Launching Soon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1088" y="61918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Blog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5992" y="61918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Calibri" pitchFamily="34" charset="0"/>
              </a:rPr>
              <a:t>Login</a:t>
            </a:r>
            <a:endParaRPr lang="en-GB" sz="1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65304" y="61918"/>
            <a:ext cx="6998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Calibri" pitchFamily="34" charset="0"/>
              </a:rPr>
              <a:t>Register</a:t>
            </a:r>
            <a:endParaRPr lang="en-GB" sz="1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6165304" y="61918"/>
            <a:ext cx="0" cy="216024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FILMDOO-logo-cyan#00BBC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24" y="395536"/>
            <a:ext cx="886252" cy="57606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157192" y="611560"/>
            <a:ext cx="1656184" cy="21602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 smtClean="0">
                <a:solidFill>
                  <a:schemeClr val="tx1"/>
                </a:solidFill>
              </a:rPr>
              <a:t>Search for Films</a:t>
            </a:r>
            <a:endParaRPr lang="en-GB" sz="1000" i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01208" y="396116"/>
            <a:ext cx="14638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/>
              <a:t>Image from: </a:t>
            </a:r>
            <a:r>
              <a:rPr lang="en-GB" sz="800" b="1" i="1" dirty="0" smtClean="0"/>
              <a:t>Film Name </a:t>
            </a:r>
            <a:r>
              <a:rPr lang="en-GB" sz="800" dirty="0" smtClean="0"/>
              <a:t>(Year)</a:t>
            </a:r>
            <a:endParaRPr lang="en-GB" sz="800" dirty="0"/>
          </a:p>
        </p:txBody>
      </p:sp>
      <p:sp>
        <p:nvSpPr>
          <p:cNvPr id="320" name="Rectangle 319"/>
          <p:cNvSpPr/>
          <p:nvPr/>
        </p:nvSpPr>
        <p:spPr>
          <a:xfrm>
            <a:off x="1484784" y="971600"/>
            <a:ext cx="3456384" cy="21602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 smtClean="0">
                <a:solidFill>
                  <a:schemeClr val="tx1"/>
                </a:solidFill>
              </a:rPr>
              <a:t>Search for Users/ Friends</a:t>
            </a:r>
            <a:endParaRPr lang="en-GB" sz="1000" i="1" dirty="0">
              <a:solidFill>
                <a:schemeClr val="tx1"/>
              </a:solidFill>
            </a:endParaRPr>
          </a:p>
        </p:txBody>
      </p:sp>
      <p:sp>
        <p:nvSpPr>
          <p:cNvPr id="321" name="Rectangle 320"/>
          <p:cNvSpPr/>
          <p:nvPr/>
        </p:nvSpPr>
        <p:spPr>
          <a:xfrm>
            <a:off x="260648" y="1331640"/>
            <a:ext cx="2160240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Rectangle 323"/>
          <p:cNvSpPr/>
          <p:nvPr/>
        </p:nvSpPr>
        <p:spPr>
          <a:xfrm>
            <a:off x="5301208" y="1331640"/>
            <a:ext cx="1368152" cy="38884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TextBox 325"/>
          <p:cNvSpPr txBox="1"/>
          <p:nvPr/>
        </p:nvSpPr>
        <p:spPr>
          <a:xfrm>
            <a:off x="5301208" y="1331640"/>
            <a:ext cx="1051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Community</a:t>
            </a:r>
          </a:p>
          <a:p>
            <a:r>
              <a:rPr lang="en-GB" sz="1400" b="1" dirty="0" smtClean="0">
                <a:solidFill>
                  <a:srgbClr val="1CC2D4"/>
                </a:solidFill>
              </a:rPr>
              <a:t>News Feed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3279" y="1979712"/>
            <a:ext cx="123407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" name="TextBox 326"/>
          <p:cNvSpPr txBox="1"/>
          <p:nvPr/>
        </p:nvSpPr>
        <p:spPr>
          <a:xfrm>
            <a:off x="260648" y="1331640"/>
            <a:ext cx="1229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Featured User</a:t>
            </a:r>
          </a:p>
        </p:txBody>
      </p:sp>
      <p:sp>
        <p:nvSpPr>
          <p:cNvPr id="328" name="Rectangle 327"/>
          <p:cNvSpPr/>
          <p:nvPr/>
        </p:nvSpPr>
        <p:spPr>
          <a:xfrm>
            <a:off x="2564904" y="1331640"/>
            <a:ext cx="2592288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TextBox 328"/>
          <p:cNvSpPr txBox="1"/>
          <p:nvPr/>
        </p:nvSpPr>
        <p:spPr>
          <a:xfrm>
            <a:off x="2640860" y="1331640"/>
            <a:ext cx="2372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Top Users/ Recently Awarded</a:t>
            </a:r>
          </a:p>
        </p:txBody>
      </p:sp>
      <p:sp>
        <p:nvSpPr>
          <p:cNvPr id="330" name="Rectangle 329"/>
          <p:cNvSpPr/>
          <p:nvPr/>
        </p:nvSpPr>
        <p:spPr>
          <a:xfrm>
            <a:off x="404664" y="1691680"/>
            <a:ext cx="720080" cy="72008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1" name="Smiley Face 330"/>
          <p:cNvSpPr/>
          <p:nvPr/>
        </p:nvSpPr>
        <p:spPr>
          <a:xfrm>
            <a:off x="548680" y="1835696"/>
            <a:ext cx="432048" cy="43204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TextBox 331"/>
          <p:cNvSpPr txBox="1"/>
          <p:nvPr/>
        </p:nvSpPr>
        <p:spPr>
          <a:xfrm>
            <a:off x="1196752" y="1619672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User Name</a:t>
            </a:r>
          </a:p>
        </p:txBody>
      </p:sp>
      <p:sp>
        <p:nvSpPr>
          <p:cNvPr id="333" name="TextBox 332"/>
          <p:cNvSpPr txBox="1"/>
          <p:nvPr/>
        </p:nvSpPr>
        <p:spPr>
          <a:xfrm>
            <a:off x="1196752" y="1887959"/>
            <a:ext cx="7906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User Status</a:t>
            </a:r>
          </a:p>
        </p:txBody>
      </p:sp>
      <p:sp>
        <p:nvSpPr>
          <p:cNvPr id="334" name="TextBox 333"/>
          <p:cNvSpPr txBox="1"/>
          <p:nvPr/>
        </p:nvSpPr>
        <p:spPr>
          <a:xfrm>
            <a:off x="1196752" y="2093531"/>
            <a:ext cx="7152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User Type</a:t>
            </a:r>
          </a:p>
        </p:txBody>
      </p:sp>
      <p:sp>
        <p:nvSpPr>
          <p:cNvPr id="335" name="TextBox 334"/>
          <p:cNvSpPr txBox="1"/>
          <p:nvPr/>
        </p:nvSpPr>
        <p:spPr>
          <a:xfrm>
            <a:off x="260648" y="2453571"/>
            <a:ext cx="11272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Films Reviewed</a:t>
            </a:r>
          </a:p>
        </p:txBody>
      </p:sp>
      <p:sp>
        <p:nvSpPr>
          <p:cNvPr id="336" name="TextBox 335"/>
          <p:cNvSpPr txBox="1"/>
          <p:nvPr/>
        </p:nvSpPr>
        <p:spPr>
          <a:xfrm>
            <a:off x="260648" y="2628364"/>
            <a:ext cx="10935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Films Watched</a:t>
            </a:r>
          </a:p>
        </p:txBody>
      </p:sp>
      <p:sp>
        <p:nvSpPr>
          <p:cNvPr id="337" name="TextBox 336"/>
          <p:cNvSpPr txBox="1"/>
          <p:nvPr/>
        </p:nvSpPr>
        <p:spPr>
          <a:xfrm>
            <a:off x="1484784" y="2453571"/>
            <a:ext cx="878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Followers</a:t>
            </a:r>
          </a:p>
        </p:txBody>
      </p:sp>
      <p:sp>
        <p:nvSpPr>
          <p:cNvPr id="338" name="TextBox 337"/>
          <p:cNvSpPr txBox="1"/>
          <p:nvPr/>
        </p:nvSpPr>
        <p:spPr>
          <a:xfrm>
            <a:off x="1484784" y="2628364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Following</a:t>
            </a:r>
          </a:p>
        </p:txBody>
      </p:sp>
      <p:grpSp>
        <p:nvGrpSpPr>
          <p:cNvPr id="347" name="Group 346"/>
          <p:cNvGrpSpPr/>
          <p:nvPr/>
        </p:nvGrpSpPr>
        <p:grpSpPr>
          <a:xfrm>
            <a:off x="2852936" y="1691680"/>
            <a:ext cx="1944216" cy="432048"/>
            <a:chOff x="2852936" y="1907704"/>
            <a:chExt cx="1944216" cy="432048"/>
          </a:xfrm>
        </p:grpSpPr>
        <p:sp>
          <p:nvSpPr>
            <p:cNvPr id="339" name="Rectangle 338"/>
            <p:cNvSpPr/>
            <p:nvPr/>
          </p:nvSpPr>
          <p:spPr>
            <a:xfrm>
              <a:off x="2852936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0" name="Smiley Face 339"/>
            <p:cNvSpPr/>
            <p:nvPr/>
          </p:nvSpPr>
          <p:spPr>
            <a:xfrm>
              <a:off x="2953747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3356992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2" name="Smiley Face 341"/>
            <p:cNvSpPr/>
            <p:nvPr/>
          </p:nvSpPr>
          <p:spPr>
            <a:xfrm>
              <a:off x="3457803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3" name="Rectangle 342"/>
            <p:cNvSpPr/>
            <p:nvPr/>
          </p:nvSpPr>
          <p:spPr>
            <a:xfrm>
              <a:off x="3861048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4" name="Smiley Face 343"/>
            <p:cNvSpPr/>
            <p:nvPr/>
          </p:nvSpPr>
          <p:spPr>
            <a:xfrm>
              <a:off x="3961859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4365104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6" name="Smiley Face 345"/>
            <p:cNvSpPr/>
            <p:nvPr/>
          </p:nvSpPr>
          <p:spPr>
            <a:xfrm>
              <a:off x="4437112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9" name="Rectangle 348"/>
          <p:cNvSpPr/>
          <p:nvPr/>
        </p:nvSpPr>
        <p:spPr>
          <a:xfrm>
            <a:off x="2852936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Smiley Face 349"/>
          <p:cNvSpPr/>
          <p:nvPr/>
        </p:nvSpPr>
        <p:spPr>
          <a:xfrm>
            <a:off x="2953747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1" name="Rectangle 350"/>
          <p:cNvSpPr/>
          <p:nvPr/>
        </p:nvSpPr>
        <p:spPr>
          <a:xfrm>
            <a:off x="3356992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Smiley Face 351"/>
          <p:cNvSpPr/>
          <p:nvPr/>
        </p:nvSpPr>
        <p:spPr>
          <a:xfrm>
            <a:off x="3457803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3" name="Rectangle 352"/>
          <p:cNvSpPr/>
          <p:nvPr/>
        </p:nvSpPr>
        <p:spPr>
          <a:xfrm>
            <a:off x="3861048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Smiley Face 353"/>
          <p:cNvSpPr/>
          <p:nvPr/>
        </p:nvSpPr>
        <p:spPr>
          <a:xfrm>
            <a:off x="3961859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5" name="Rectangle 354"/>
          <p:cNvSpPr/>
          <p:nvPr/>
        </p:nvSpPr>
        <p:spPr>
          <a:xfrm>
            <a:off x="4365104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Smiley Face 355"/>
          <p:cNvSpPr/>
          <p:nvPr/>
        </p:nvSpPr>
        <p:spPr>
          <a:xfrm>
            <a:off x="4437112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8" name="TextBox 357"/>
          <p:cNvSpPr txBox="1"/>
          <p:nvPr/>
        </p:nvSpPr>
        <p:spPr>
          <a:xfrm>
            <a:off x="2514382" y="205172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&lt;&lt;</a:t>
            </a:r>
          </a:p>
        </p:txBody>
      </p:sp>
      <p:sp>
        <p:nvSpPr>
          <p:cNvPr id="359" name="TextBox 358"/>
          <p:cNvSpPr txBox="1"/>
          <p:nvPr/>
        </p:nvSpPr>
        <p:spPr>
          <a:xfrm>
            <a:off x="4746630" y="205172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&gt;&gt;</a:t>
            </a:r>
          </a:p>
        </p:txBody>
      </p:sp>
      <p:sp>
        <p:nvSpPr>
          <p:cNvPr id="360" name="TextBox 359"/>
          <p:cNvSpPr txBox="1"/>
          <p:nvPr/>
        </p:nvSpPr>
        <p:spPr>
          <a:xfrm>
            <a:off x="2780928" y="276250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i="1" dirty="0" smtClean="0"/>
              <a:t>Click </a:t>
            </a:r>
            <a:r>
              <a:rPr lang="en-GB" sz="800" b="1" i="1" dirty="0" smtClean="0"/>
              <a:t>HERE</a:t>
            </a:r>
            <a:r>
              <a:rPr lang="en-GB" sz="800" i="1" dirty="0" smtClean="0"/>
              <a:t> to learn how you can become a</a:t>
            </a:r>
          </a:p>
          <a:p>
            <a:r>
              <a:rPr lang="en-GB" sz="800" b="1" i="1" dirty="0" smtClean="0"/>
              <a:t>Higher Tiered member </a:t>
            </a:r>
            <a:r>
              <a:rPr lang="en-GB" sz="800" i="1" dirty="0" smtClean="0"/>
              <a:t>and Earn Awards and Prizes!</a:t>
            </a:r>
          </a:p>
        </p:txBody>
      </p:sp>
      <p:sp>
        <p:nvSpPr>
          <p:cNvPr id="361" name="Rectangle 360"/>
          <p:cNvSpPr/>
          <p:nvPr/>
        </p:nvSpPr>
        <p:spPr>
          <a:xfrm>
            <a:off x="260648" y="3203848"/>
            <a:ext cx="4896544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2" name="TextBox 361"/>
          <p:cNvSpPr txBox="1"/>
          <p:nvPr/>
        </p:nvSpPr>
        <p:spPr>
          <a:xfrm>
            <a:off x="260648" y="3203848"/>
            <a:ext cx="2160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Meet Our </a:t>
            </a:r>
            <a:r>
              <a:rPr lang="en-GB" sz="1400" b="1" dirty="0" err="1" smtClean="0">
                <a:solidFill>
                  <a:srgbClr val="1CC2D4"/>
                </a:solidFill>
              </a:rPr>
              <a:t>FilmDoo</a:t>
            </a:r>
            <a:r>
              <a:rPr lang="en-GB" sz="1400" b="1" dirty="0" smtClean="0">
                <a:solidFill>
                  <a:srgbClr val="1CC2D4"/>
                </a:solidFill>
              </a:rPr>
              <a:t> Writers</a:t>
            </a:r>
          </a:p>
        </p:txBody>
      </p:sp>
      <p:sp>
        <p:nvSpPr>
          <p:cNvPr id="363" name="Rectangle 362"/>
          <p:cNvSpPr/>
          <p:nvPr/>
        </p:nvSpPr>
        <p:spPr>
          <a:xfrm>
            <a:off x="764704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4" name="Smiley Face 363"/>
          <p:cNvSpPr/>
          <p:nvPr/>
        </p:nvSpPr>
        <p:spPr>
          <a:xfrm>
            <a:off x="908720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5" name="Rectangle 364"/>
          <p:cNvSpPr/>
          <p:nvPr/>
        </p:nvSpPr>
        <p:spPr>
          <a:xfrm>
            <a:off x="1628800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6" name="Smiley Face 365"/>
          <p:cNvSpPr/>
          <p:nvPr/>
        </p:nvSpPr>
        <p:spPr>
          <a:xfrm>
            <a:off x="1772816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7" name="Rectangle 366"/>
          <p:cNvSpPr/>
          <p:nvPr/>
        </p:nvSpPr>
        <p:spPr>
          <a:xfrm>
            <a:off x="2492896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8" name="Smiley Face 367"/>
          <p:cNvSpPr/>
          <p:nvPr/>
        </p:nvSpPr>
        <p:spPr>
          <a:xfrm>
            <a:off x="2636912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9" name="Rectangle 368"/>
          <p:cNvSpPr/>
          <p:nvPr/>
        </p:nvSpPr>
        <p:spPr>
          <a:xfrm>
            <a:off x="3356992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0" name="Smiley Face 369"/>
          <p:cNvSpPr/>
          <p:nvPr/>
        </p:nvSpPr>
        <p:spPr>
          <a:xfrm>
            <a:off x="3501008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1" name="Rectangle 370"/>
          <p:cNvSpPr/>
          <p:nvPr/>
        </p:nvSpPr>
        <p:spPr>
          <a:xfrm>
            <a:off x="4221088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2" name="Smiley Face 371"/>
          <p:cNvSpPr/>
          <p:nvPr/>
        </p:nvSpPr>
        <p:spPr>
          <a:xfrm>
            <a:off x="4365104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3" name="TextBox 372"/>
          <p:cNvSpPr txBox="1"/>
          <p:nvPr/>
        </p:nvSpPr>
        <p:spPr>
          <a:xfrm>
            <a:off x="354142" y="370790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&lt;&lt;</a:t>
            </a:r>
          </a:p>
        </p:txBody>
      </p:sp>
      <p:sp>
        <p:nvSpPr>
          <p:cNvPr id="374" name="TextBox 373"/>
          <p:cNvSpPr txBox="1"/>
          <p:nvPr/>
        </p:nvSpPr>
        <p:spPr>
          <a:xfrm>
            <a:off x="4890646" y="370790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&gt;&gt;</a:t>
            </a:r>
          </a:p>
        </p:txBody>
      </p:sp>
      <p:sp>
        <p:nvSpPr>
          <p:cNvPr id="375" name="Rectangle 374"/>
          <p:cNvSpPr/>
          <p:nvPr/>
        </p:nvSpPr>
        <p:spPr>
          <a:xfrm>
            <a:off x="836712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6" name="TextBox 375"/>
          <p:cNvSpPr txBox="1"/>
          <p:nvPr/>
        </p:nvSpPr>
        <p:spPr>
          <a:xfrm rot="18975840">
            <a:off x="820703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77" name="Rectangle 376"/>
          <p:cNvSpPr/>
          <p:nvPr/>
        </p:nvSpPr>
        <p:spPr>
          <a:xfrm>
            <a:off x="1700808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TextBox 377"/>
          <p:cNvSpPr txBox="1"/>
          <p:nvPr/>
        </p:nvSpPr>
        <p:spPr>
          <a:xfrm rot="18975840">
            <a:off x="1684799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79" name="Rectangle 378"/>
          <p:cNvSpPr/>
          <p:nvPr/>
        </p:nvSpPr>
        <p:spPr>
          <a:xfrm>
            <a:off x="2564904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0" name="TextBox 379"/>
          <p:cNvSpPr txBox="1"/>
          <p:nvPr/>
        </p:nvSpPr>
        <p:spPr>
          <a:xfrm rot="18975840">
            <a:off x="2548895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81" name="Rectangle 380"/>
          <p:cNvSpPr/>
          <p:nvPr/>
        </p:nvSpPr>
        <p:spPr>
          <a:xfrm>
            <a:off x="3429000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2" name="TextBox 381"/>
          <p:cNvSpPr txBox="1"/>
          <p:nvPr/>
        </p:nvSpPr>
        <p:spPr>
          <a:xfrm rot="18975840">
            <a:off x="3412991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83" name="Rectangle 382"/>
          <p:cNvSpPr/>
          <p:nvPr/>
        </p:nvSpPr>
        <p:spPr>
          <a:xfrm>
            <a:off x="4293096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4" name="TextBox 383"/>
          <p:cNvSpPr txBox="1"/>
          <p:nvPr/>
        </p:nvSpPr>
        <p:spPr>
          <a:xfrm rot="18975840">
            <a:off x="4277087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85" name="TextBox 384"/>
          <p:cNvSpPr txBox="1"/>
          <p:nvPr/>
        </p:nvSpPr>
        <p:spPr>
          <a:xfrm>
            <a:off x="211220" y="4283968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rgbClr val="29D1E3"/>
                </a:solidFill>
              </a:rPr>
              <a:t>Recent</a:t>
            </a:r>
          </a:p>
          <a:p>
            <a:r>
              <a:rPr lang="en-GB" sz="1000" b="1" dirty="0" smtClean="0">
                <a:solidFill>
                  <a:srgbClr val="29D1E3"/>
                </a:solidFill>
              </a:rPr>
              <a:t>Reviews</a:t>
            </a:r>
          </a:p>
        </p:txBody>
      </p:sp>
      <p:sp>
        <p:nvSpPr>
          <p:cNvPr id="386" name="TextBox 385"/>
          <p:cNvSpPr txBox="1"/>
          <p:nvPr/>
        </p:nvSpPr>
        <p:spPr>
          <a:xfrm>
            <a:off x="2492896" y="4788024"/>
            <a:ext cx="28083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i="1" dirty="0" smtClean="0"/>
              <a:t>Click </a:t>
            </a:r>
            <a:r>
              <a:rPr lang="en-GB" sz="800" b="1" i="1" dirty="0" smtClean="0"/>
              <a:t>HERE</a:t>
            </a:r>
            <a:r>
              <a:rPr lang="en-GB" sz="800" i="1" dirty="0" smtClean="0"/>
              <a:t> to learn how you can become a </a:t>
            </a:r>
            <a:r>
              <a:rPr lang="en-GB" sz="800" i="1" dirty="0" err="1" smtClean="0"/>
              <a:t>FilmDoo</a:t>
            </a:r>
            <a:r>
              <a:rPr lang="en-GB" sz="800" i="1" dirty="0" smtClean="0"/>
              <a:t> Writer!</a:t>
            </a:r>
          </a:p>
        </p:txBody>
      </p:sp>
      <p:sp>
        <p:nvSpPr>
          <p:cNvPr id="387" name="Rectangle 386"/>
          <p:cNvSpPr/>
          <p:nvPr/>
        </p:nvSpPr>
        <p:spPr>
          <a:xfrm>
            <a:off x="260648" y="5076056"/>
            <a:ext cx="4896544" cy="936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2" name="Rectangle 391"/>
          <p:cNvSpPr/>
          <p:nvPr/>
        </p:nvSpPr>
        <p:spPr>
          <a:xfrm>
            <a:off x="260648" y="6084168"/>
            <a:ext cx="4896544" cy="936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3" name="Rectangle 392"/>
          <p:cNvSpPr/>
          <p:nvPr/>
        </p:nvSpPr>
        <p:spPr>
          <a:xfrm>
            <a:off x="260648" y="7092280"/>
            <a:ext cx="4896544" cy="936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4" name="Rectangle 393"/>
          <p:cNvSpPr/>
          <p:nvPr/>
        </p:nvSpPr>
        <p:spPr>
          <a:xfrm>
            <a:off x="260648" y="8100392"/>
            <a:ext cx="4896544" cy="9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TextBox 394"/>
          <p:cNvSpPr txBox="1"/>
          <p:nvPr/>
        </p:nvSpPr>
        <p:spPr>
          <a:xfrm>
            <a:off x="260648" y="5056311"/>
            <a:ext cx="1727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Reviews By Your Friends</a:t>
            </a:r>
          </a:p>
        </p:txBody>
      </p:sp>
      <p:sp>
        <p:nvSpPr>
          <p:cNvPr id="396" name="TextBox 395"/>
          <p:cNvSpPr txBox="1"/>
          <p:nvPr/>
        </p:nvSpPr>
        <p:spPr>
          <a:xfrm>
            <a:off x="260648" y="6064423"/>
            <a:ext cx="1892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Films Your Friends Enjoyed</a:t>
            </a:r>
          </a:p>
        </p:txBody>
      </p:sp>
      <p:sp>
        <p:nvSpPr>
          <p:cNvPr id="397" name="TextBox 396"/>
          <p:cNvSpPr txBox="1"/>
          <p:nvPr/>
        </p:nvSpPr>
        <p:spPr>
          <a:xfrm>
            <a:off x="260648" y="7072535"/>
            <a:ext cx="1514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Films Being Watched</a:t>
            </a:r>
          </a:p>
        </p:txBody>
      </p:sp>
      <p:sp>
        <p:nvSpPr>
          <p:cNvPr id="398" name="TextBox 397"/>
          <p:cNvSpPr txBox="1"/>
          <p:nvPr/>
        </p:nvSpPr>
        <p:spPr>
          <a:xfrm>
            <a:off x="260648" y="8100392"/>
            <a:ext cx="1787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Films Being Talked About</a:t>
            </a:r>
          </a:p>
        </p:txBody>
      </p:sp>
      <p:grpSp>
        <p:nvGrpSpPr>
          <p:cNvPr id="440" name="Group 439"/>
          <p:cNvGrpSpPr/>
          <p:nvPr/>
        </p:nvGrpSpPr>
        <p:grpSpPr>
          <a:xfrm>
            <a:off x="303620" y="7380312"/>
            <a:ext cx="4925580" cy="504056"/>
            <a:chOff x="303620" y="7452320"/>
            <a:chExt cx="4925580" cy="504056"/>
          </a:xfrm>
        </p:grpSpPr>
        <p:sp>
          <p:nvSpPr>
            <p:cNvPr id="406" name="TextBox 405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7" name="TextBox 406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8" name="TextBox 407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9" name="TextBox 408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10" name="TextBox 409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11" name="TextBox 410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TextBox 411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33" name="TextBox 432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5" name="TextBox 434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6" name="TextBox 435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7" name="TextBox 436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8" name="TextBox 437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9" name="TextBox 438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grpSp>
        <p:nvGrpSpPr>
          <p:cNvPr id="441" name="Group 440"/>
          <p:cNvGrpSpPr/>
          <p:nvPr/>
        </p:nvGrpSpPr>
        <p:grpSpPr>
          <a:xfrm>
            <a:off x="303620" y="8388424"/>
            <a:ext cx="4925580" cy="504056"/>
            <a:chOff x="303620" y="7452320"/>
            <a:chExt cx="4925580" cy="504056"/>
          </a:xfrm>
        </p:grpSpPr>
        <p:sp>
          <p:nvSpPr>
            <p:cNvPr id="442" name="TextBox 441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3" name="TextBox 442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4" name="TextBox 443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5" name="TextBox 444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6" name="TextBox 445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7" name="TextBox 446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9" name="Rectangle 448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4" name="TextBox 453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55" name="TextBox 454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56" name="TextBox 455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57" name="TextBox 456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58" name="TextBox 457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59" name="TextBox 458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0" name="TextBox 459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1" name="TextBox 460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grpSp>
        <p:nvGrpSpPr>
          <p:cNvPr id="462" name="Group 461"/>
          <p:cNvGrpSpPr/>
          <p:nvPr/>
        </p:nvGrpSpPr>
        <p:grpSpPr>
          <a:xfrm>
            <a:off x="303620" y="5292080"/>
            <a:ext cx="4925580" cy="504056"/>
            <a:chOff x="303620" y="7452320"/>
            <a:chExt cx="4925580" cy="504056"/>
          </a:xfrm>
        </p:grpSpPr>
        <p:sp>
          <p:nvSpPr>
            <p:cNvPr id="463" name="TextBox 462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5" name="TextBox 464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6" name="TextBox 465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7" name="TextBox 466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8" name="TextBox 467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0" name="Rectangle 469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5" name="TextBox 474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6" name="TextBox 475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7" name="TextBox 476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78" name="TextBox 477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79" name="TextBox 478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0" name="TextBox 479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1" name="TextBox 480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2" name="TextBox 481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grpSp>
        <p:nvGrpSpPr>
          <p:cNvPr id="483" name="Group 482"/>
          <p:cNvGrpSpPr/>
          <p:nvPr/>
        </p:nvGrpSpPr>
        <p:grpSpPr>
          <a:xfrm>
            <a:off x="303620" y="6300192"/>
            <a:ext cx="4925580" cy="504056"/>
            <a:chOff x="303620" y="7452320"/>
            <a:chExt cx="4925580" cy="504056"/>
          </a:xfrm>
        </p:grpSpPr>
        <p:sp>
          <p:nvSpPr>
            <p:cNvPr id="484" name="TextBox 483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5" name="TextBox 484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6" name="TextBox 485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7" name="TextBox 486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8" name="TextBox 487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9" name="TextBox 488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90" name="Rectangle 489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1" name="Rectangle 490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2" name="Rectangle 491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4" name="Rectangle 493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5" name="Rectangle 494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6" name="TextBox 495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97" name="TextBox 496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98" name="TextBox 497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99" name="TextBox 498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0" name="TextBox 499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1" name="TextBox 500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2" name="TextBox 501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3" name="TextBox 502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sp>
        <p:nvSpPr>
          <p:cNvPr id="504" name="TextBox 503"/>
          <p:cNvSpPr txBox="1"/>
          <p:nvPr/>
        </p:nvSpPr>
        <p:spPr>
          <a:xfrm>
            <a:off x="548680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5" name="TextBox 504"/>
          <p:cNvSpPr txBox="1"/>
          <p:nvPr/>
        </p:nvSpPr>
        <p:spPr>
          <a:xfrm>
            <a:off x="1287879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6" name="TextBox 505"/>
          <p:cNvSpPr txBox="1"/>
          <p:nvPr/>
        </p:nvSpPr>
        <p:spPr>
          <a:xfrm>
            <a:off x="207996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7" name="TextBox 506"/>
          <p:cNvSpPr txBox="1"/>
          <p:nvPr/>
        </p:nvSpPr>
        <p:spPr>
          <a:xfrm>
            <a:off x="280004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8" name="TextBox 507"/>
          <p:cNvSpPr txBox="1"/>
          <p:nvPr/>
        </p:nvSpPr>
        <p:spPr>
          <a:xfrm>
            <a:off x="352012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9" name="TextBox 508"/>
          <p:cNvSpPr txBox="1"/>
          <p:nvPr/>
        </p:nvSpPr>
        <p:spPr>
          <a:xfrm>
            <a:off x="424020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0" name="TextBox 509"/>
          <p:cNvSpPr txBox="1"/>
          <p:nvPr/>
        </p:nvSpPr>
        <p:spPr>
          <a:xfrm>
            <a:off x="548680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1" name="TextBox 510"/>
          <p:cNvSpPr txBox="1"/>
          <p:nvPr/>
        </p:nvSpPr>
        <p:spPr>
          <a:xfrm>
            <a:off x="1287879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2" name="TextBox 511"/>
          <p:cNvSpPr txBox="1"/>
          <p:nvPr/>
        </p:nvSpPr>
        <p:spPr>
          <a:xfrm>
            <a:off x="207996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3" name="TextBox 512"/>
          <p:cNvSpPr txBox="1"/>
          <p:nvPr/>
        </p:nvSpPr>
        <p:spPr>
          <a:xfrm>
            <a:off x="280004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4" name="TextBox 513"/>
          <p:cNvSpPr txBox="1"/>
          <p:nvPr/>
        </p:nvSpPr>
        <p:spPr>
          <a:xfrm>
            <a:off x="352012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5" name="TextBox 514"/>
          <p:cNvSpPr txBox="1"/>
          <p:nvPr/>
        </p:nvSpPr>
        <p:spPr>
          <a:xfrm>
            <a:off x="424020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6" name="TextBox 515"/>
          <p:cNvSpPr txBox="1"/>
          <p:nvPr/>
        </p:nvSpPr>
        <p:spPr>
          <a:xfrm>
            <a:off x="332656" y="2001778"/>
            <a:ext cx="377026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17" name="TextBox 516"/>
          <p:cNvSpPr txBox="1"/>
          <p:nvPr/>
        </p:nvSpPr>
        <p:spPr>
          <a:xfrm>
            <a:off x="2780928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18" name="TextBox 517"/>
          <p:cNvSpPr txBox="1"/>
          <p:nvPr/>
        </p:nvSpPr>
        <p:spPr>
          <a:xfrm>
            <a:off x="3272934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19" name="TextBox 518"/>
          <p:cNvSpPr txBox="1"/>
          <p:nvPr/>
        </p:nvSpPr>
        <p:spPr>
          <a:xfrm>
            <a:off x="3789040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0" name="TextBox 519"/>
          <p:cNvSpPr txBox="1"/>
          <p:nvPr/>
        </p:nvSpPr>
        <p:spPr>
          <a:xfrm>
            <a:off x="4281046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1" name="TextBox 520"/>
          <p:cNvSpPr txBox="1"/>
          <p:nvPr/>
        </p:nvSpPr>
        <p:spPr>
          <a:xfrm>
            <a:off x="4293096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2" name="TextBox 521"/>
          <p:cNvSpPr txBox="1"/>
          <p:nvPr/>
        </p:nvSpPr>
        <p:spPr>
          <a:xfrm>
            <a:off x="3776990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3" name="TextBox 522"/>
          <p:cNvSpPr txBox="1"/>
          <p:nvPr/>
        </p:nvSpPr>
        <p:spPr>
          <a:xfrm>
            <a:off x="3284984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4" name="TextBox 523"/>
          <p:cNvSpPr txBox="1"/>
          <p:nvPr/>
        </p:nvSpPr>
        <p:spPr>
          <a:xfrm>
            <a:off x="2780928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5" name="TextBox 524"/>
          <p:cNvSpPr txBox="1"/>
          <p:nvPr/>
        </p:nvSpPr>
        <p:spPr>
          <a:xfrm>
            <a:off x="4149080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6" name="TextBox 525"/>
          <p:cNvSpPr txBox="1"/>
          <p:nvPr/>
        </p:nvSpPr>
        <p:spPr>
          <a:xfrm>
            <a:off x="3306470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7" name="TextBox 526"/>
          <p:cNvSpPr txBox="1"/>
          <p:nvPr/>
        </p:nvSpPr>
        <p:spPr>
          <a:xfrm>
            <a:off x="2442374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8" name="TextBox 527"/>
          <p:cNvSpPr txBox="1"/>
          <p:nvPr/>
        </p:nvSpPr>
        <p:spPr>
          <a:xfrm>
            <a:off x="1578278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9" name="TextBox 528"/>
          <p:cNvSpPr txBox="1"/>
          <p:nvPr/>
        </p:nvSpPr>
        <p:spPr>
          <a:xfrm>
            <a:off x="714182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36512"/>
            <a:ext cx="6858000" cy="4320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61918"/>
            <a:ext cx="6864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Discover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707" y="61918"/>
            <a:ext cx="4908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rgbClr val="1CC2D4"/>
                </a:solidFill>
              </a:rPr>
              <a:t>Films</a:t>
            </a:r>
            <a:endParaRPr lang="en-GB" sz="1050" b="1" dirty="0">
              <a:solidFill>
                <a:srgbClr val="1CC2D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1848" y="61918"/>
            <a:ext cx="6142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Review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8420" y="61918"/>
            <a:ext cx="8338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Community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4604" y="61918"/>
            <a:ext cx="8402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Short Films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7200" y="61918"/>
            <a:ext cx="11015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Launching Soon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1088" y="61918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Blog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5992" y="61918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Calibri" pitchFamily="34" charset="0"/>
              </a:rPr>
              <a:t>Login</a:t>
            </a:r>
            <a:endParaRPr lang="en-GB" sz="1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65304" y="61918"/>
            <a:ext cx="6998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Calibri" pitchFamily="34" charset="0"/>
              </a:rPr>
              <a:t>Register</a:t>
            </a:r>
            <a:endParaRPr lang="en-GB" sz="1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6165304" y="61918"/>
            <a:ext cx="0" cy="216024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FILMDOO-logo-cyan#00BBC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24" y="395536"/>
            <a:ext cx="886252" cy="57606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157192" y="611560"/>
            <a:ext cx="1656184" cy="21602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 smtClean="0">
                <a:solidFill>
                  <a:schemeClr val="tx1"/>
                </a:solidFill>
              </a:rPr>
              <a:t>Search for Films</a:t>
            </a:r>
            <a:endParaRPr lang="en-GB" sz="1000" i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01208" y="396116"/>
            <a:ext cx="14638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/>
              <a:t>Image from: </a:t>
            </a:r>
            <a:r>
              <a:rPr lang="en-GB" sz="800" b="1" i="1" dirty="0" smtClean="0"/>
              <a:t>Film Name </a:t>
            </a:r>
            <a:r>
              <a:rPr lang="en-GB" sz="800" dirty="0" smtClean="0"/>
              <a:t>(Year)</a:t>
            </a:r>
            <a:endParaRPr lang="en-GB" sz="800" dirty="0"/>
          </a:p>
        </p:txBody>
      </p:sp>
      <p:sp>
        <p:nvSpPr>
          <p:cNvPr id="320" name="Rectangle 319"/>
          <p:cNvSpPr/>
          <p:nvPr/>
        </p:nvSpPr>
        <p:spPr>
          <a:xfrm>
            <a:off x="1484784" y="971600"/>
            <a:ext cx="3456384" cy="21602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 smtClean="0">
                <a:solidFill>
                  <a:schemeClr val="tx1"/>
                </a:solidFill>
              </a:rPr>
              <a:t>Search for Users/ Friends</a:t>
            </a:r>
            <a:endParaRPr lang="en-GB" sz="1000" i="1" dirty="0">
              <a:solidFill>
                <a:schemeClr val="tx1"/>
              </a:solidFill>
            </a:endParaRPr>
          </a:p>
        </p:txBody>
      </p:sp>
      <p:sp>
        <p:nvSpPr>
          <p:cNvPr id="321" name="Rectangle 320"/>
          <p:cNvSpPr/>
          <p:nvPr/>
        </p:nvSpPr>
        <p:spPr>
          <a:xfrm>
            <a:off x="260648" y="1331640"/>
            <a:ext cx="2160240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Rectangle 323"/>
          <p:cNvSpPr/>
          <p:nvPr/>
        </p:nvSpPr>
        <p:spPr>
          <a:xfrm>
            <a:off x="5301208" y="1331640"/>
            <a:ext cx="1368152" cy="38884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TextBox 325"/>
          <p:cNvSpPr txBox="1"/>
          <p:nvPr/>
        </p:nvSpPr>
        <p:spPr>
          <a:xfrm>
            <a:off x="5301208" y="1331640"/>
            <a:ext cx="1051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Community</a:t>
            </a:r>
          </a:p>
          <a:p>
            <a:r>
              <a:rPr lang="en-GB" sz="1400" b="1" dirty="0" smtClean="0">
                <a:solidFill>
                  <a:srgbClr val="1CC2D4"/>
                </a:solidFill>
              </a:rPr>
              <a:t>News Feed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3279" y="1979712"/>
            <a:ext cx="123407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" name="TextBox 326"/>
          <p:cNvSpPr txBox="1"/>
          <p:nvPr/>
        </p:nvSpPr>
        <p:spPr>
          <a:xfrm>
            <a:off x="260648" y="1331640"/>
            <a:ext cx="1229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Featured User</a:t>
            </a:r>
          </a:p>
        </p:txBody>
      </p:sp>
      <p:sp>
        <p:nvSpPr>
          <p:cNvPr id="328" name="Rectangle 327"/>
          <p:cNvSpPr/>
          <p:nvPr/>
        </p:nvSpPr>
        <p:spPr>
          <a:xfrm>
            <a:off x="2564904" y="1331640"/>
            <a:ext cx="2592288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TextBox 328"/>
          <p:cNvSpPr txBox="1"/>
          <p:nvPr/>
        </p:nvSpPr>
        <p:spPr>
          <a:xfrm>
            <a:off x="2640860" y="1331640"/>
            <a:ext cx="2372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Top Users/ Recently Awarded</a:t>
            </a:r>
          </a:p>
        </p:txBody>
      </p:sp>
      <p:sp>
        <p:nvSpPr>
          <p:cNvPr id="330" name="Rectangle 329"/>
          <p:cNvSpPr/>
          <p:nvPr/>
        </p:nvSpPr>
        <p:spPr>
          <a:xfrm>
            <a:off x="404664" y="1691680"/>
            <a:ext cx="720080" cy="72008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1" name="Smiley Face 330"/>
          <p:cNvSpPr/>
          <p:nvPr/>
        </p:nvSpPr>
        <p:spPr>
          <a:xfrm>
            <a:off x="548680" y="1835696"/>
            <a:ext cx="432048" cy="43204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TextBox 331"/>
          <p:cNvSpPr txBox="1"/>
          <p:nvPr/>
        </p:nvSpPr>
        <p:spPr>
          <a:xfrm>
            <a:off x="1196752" y="1619672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User Name</a:t>
            </a:r>
          </a:p>
        </p:txBody>
      </p:sp>
      <p:sp>
        <p:nvSpPr>
          <p:cNvPr id="333" name="TextBox 332"/>
          <p:cNvSpPr txBox="1"/>
          <p:nvPr/>
        </p:nvSpPr>
        <p:spPr>
          <a:xfrm>
            <a:off x="1196752" y="1887959"/>
            <a:ext cx="7906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User Status</a:t>
            </a:r>
          </a:p>
        </p:txBody>
      </p:sp>
      <p:sp>
        <p:nvSpPr>
          <p:cNvPr id="334" name="TextBox 333"/>
          <p:cNvSpPr txBox="1"/>
          <p:nvPr/>
        </p:nvSpPr>
        <p:spPr>
          <a:xfrm>
            <a:off x="1196752" y="2093531"/>
            <a:ext cx="7152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User Type</a:t>
            </a:r>
          </a:p>
        </p:txBody>
      </p:sp>
      <p:sp>
        <p:nvSpPr>
          <p:cNvPr id="335" name="TextBox 334"/>
          <p:cNvSpPr txBox="1"/>
          <p:nvPr/>
        </p:nvSpPr>
        <p:spPr>
          <a:xfrm>
            <a:off x="260648" y="2453571"/>
            <a:ext cx="11272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Films Reviewed</a:t>
            </a:r>
          </a:p>
        </p:txBody>
      </p:sp>
      <p:sp>
        <p:nvSpPr>
          <p:cNvPr id="336" name="TextBox 335"/>
          <p:cNvSpPr txBox="1"/>
          <p:nvPr/>
        </p:nvSpPr>
        <p:spPr>
          <a:xfrm>
            <a:off x="260648" y="2628364"/>
            <a:ext cx="10935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Films Watched</a:t>
            </a:r>
          </a:p>
        </p:txBody>
      </p:sp>
      <p:sp>
        <p:nvSpPr>
          <p:cNvPr id="337" name="TextBox 336"/>
          <p:cNvSpPr txBox="1"/>
          <p:nvPr/>
        </p:nvSpPr>
        <p:spPr>
          <a:xfrm>
            <a:off x="1484784" y="2453571"/>
            <a:ext cx="878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Followers</a:t>
            </a:r>
          </a:p>
        </p:txBody>
      </p:sp>
      <p:sp>
        <p:nvSpPr>
          <p:cNvPr id="338" name="TextBox 337"/>
          <p:cNvSpPr txBox="1"/>
          <p:nvPr/>
        </p:nvSpPr>
        <p:spPr>
          <a:xfrm>
            <a:off x="1484784" y="2628364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No. of Following</a:t>
            </a:r>
          </a:p>
        </p:txBody>
      </p:sp>
      <p:grpSp>
        <p:nvGrpSpPr>
          <p:cNvPr id="2" name="Group 346"/>
          <p:cNvGrpSpPr/>
          <p:nvPr/>
        </p:nvGrpSpPr>
        <p:grpSpPr>
          <a:xfrm>
            <a:off x="2852936" y="1691680"/>
            <a:ext cx="1944216" cy="432048"/>
            <a:chOff x="2852936" y="1907704"/>
            <a:chExt cx="1944216" cy="432048"/>
          </a:xfrm>
        </p:grpSpPr>
        <p:sp>
          <p:nvSpPr>
            <p:cNvPr id="339" name="Rectangle 338"/>
            <p:cNvSpPr/>
            <p:nvPr/>
          </p:nvSpPr>
          <p:spPr>
            <a:xfrm>
              <a:off x="2852936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0" name="Smiley Face 339"/>
            <p:cNvSpPr/>
            <p:nvPr/>
          </p:nvSpPr>
          <p:spPr>
            <a:xfrm>
              <a:off x="2953747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3356992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2" name="Smiley Face 341"/>
            <p:cNvSpPr/>
            <p:nvPr/>
          </p:nvSpPr>
          <p:spPr>
            <a:xfrm>
              <a:off x="3457803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3" name="Rectangle 342"/>
            <p:cNvSpPr/>
            <p:nvPr/>
          </p:nvSpPr>
          <p:spPr>
            <a:xfrm>
              <a:off x="3861048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4" name="Smiley Face 343"/>
            <p:cNvSpPr/>
            <p:nvPr/>
          </p:nvSpPr>
          <p:spPr>
            <a:xfrm>
              <a:off x="3961859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4365104" y="1907704"/>
              <a:ext cx="432048" cy="43204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6" name="Smiley Face 345"/>
            <p:cNvSpPr/>
            <p:nvPr/>
          </p:nvSpPr>
          <p:spPr>
            <a:xfrm>
              <a:off x="4437112" y="1979712"/>
              <a:ext cx="259229" cy="259229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9" name="Rectangle 348"/>
          <p:cNvSpPr/>
          <p:nvPr/>
        </p:nvSpPr>
        <p:spPr>
          <a:xfrm>
            <a:off x="2852936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Smiley Face 349"/>
          <p:cNvSpPr/>
          <p:nvPr/>
        </p:nvSpPr>
        <p:spPr>
          <a:xfrm>
            <a:off x="2953747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1" name="Rectangle 350"/>
          <p:cNvSpPr/>
          <p:nvPr/>
        </p:nvSpPr>
        <p:spPr>
          <a:xfrm>
            <a:off x="3356992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Smiley Face 351"/>
          <p:cNvSpPr/>
          <p:nvPr/>
        </p:nvSpPr>
        <p:spPr>
          <a:xfrm>
            <a:off x="3457803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3" name="Rectangle 352"/>
          <p:cNvSpPr/>
          <p:nvPr/>
        </p:nvSpPr>
        <p:spPr>
          <a:xfrm>
            <a:off x="3861048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Smiley Face 353"/>
          <p:cNvSpPr/>
          <p:nvPr/>
        </p:nvSpPr>
        <p:spPr>
          <a:xfrm>
            <a:off x="3961859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5" name="Rectangle 354"/>
          <p:cNvSpPr/>
          <p:nvPr/>
        </p:nvSpPr>
        <p:spPr>
          <a:xfrm>
            <a:off x="4365104" y="2267744"/>
            <a:ext cx="43204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Smiley Face 355"/>
          <p:cNvSpPr/>
          <p:nvPr/>
        </p:nvSpPr>
        <p:spPr>
          <a:xfrm>
            <a:off x="4437112" y="2339752"/>
            <a:ext cx="259229" cy="2592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8" name="TextBox 357"/>
          <p:cNvSpPr txBox="1"/>
          <p:nvPr/>
        </p:nvSpPr>
        <p:spPr>
          <a:xfrm>
            <a:off x="2514382" y="205172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&lt;&lt;</a:t>
            </a:r>
          </a:p>
        </p:txBody>
      </p:sp>
      <p:sp>
        <p:nvSpPr>
          <p:cNvPr id="359" name="TextBox 358"/>
          <p:cNvSpPr txBox="1"/>
          <p:nvPr/>
        </p:nvSpPr>
        <p:spPr>
          <a:xfrm>
            <a:off x="4746630" y="205172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&gt;&gt;</a:t>
            </a:r>
          </a:p>
        </p:txBody>
      </p:sp>
      <p:sp>
        <p:nvSpPr>
          <p:cNvPr id="360" name="TextBox 359"/>
          <p:cNvSpPr txBox="1"/>
          <p:nvPr/>
        </p:nvSpPr>
        <p:spPr>
          <a:xfrm>
            <a:off x="2780928" y="276250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i="1" dirty="0" smtClean="0"/>
              <a:t>Click </a:t>
            </a:r>
            <a:r>
              <a:rPr lang="en-GB" sz="800" b="1" i="1" dirty="0" smtClean="0"/>
              <a:t>HERE</a:t>
            </a:r>
            <a:r>
              <a:rPr lang="en-GB" sz="800" i="1" dirty="0" smtClean="0"/>
              <a:t> to learn how you can become a</a:t>
            </a:r>
          </a:p>
          <a:p>
            <a:r>
              <a:rPr lang="en-GB" sz="800" b="1" i="1" dirty="0" smtClean="0"/>
              <a:t>Higher Tiered member </a:t>
            </a:r>
            <a:r>
              <a:rPr lang="en-GB" sz="800" i="1" dirty="0" smtClean="0"/>
              <a:t>and Earn Awards and Prizes!</a:t>
            </a:r>
          </a:p>
        </p:txBody>
      </p:sp>
      <p:sp>
        <p:nvSpPr>
          <p:cNvPr id="361" name="Rectangle 360"/>
          <p:cNvSpPr/>
          <p:nvPr/>
        </p:nvSpPr>
        <p:spPr>
          <a:xfrm>
            <a:off x="260648" y="3203848"/>
            <a:ext cx="4896544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2" name="TextBox 361"/>
          <p:cNvSpPr txBox="1"/>
          <p:nvPr/>
        </p:nvSpPr>
        <p:spPr>
          <a:xfrm>
            <a:off x="260648" y="3203848"/>
            <a:ext cx="2160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Meet Our </a:t>
            </a:r>
            <a:r>
              <a:rPr lang="en-GB" sz="1400" b="1" dirty="0" err="1" smtClean="0">
                <a:solidFill>
                  <a:srgbClr val="1CC2D4"/>
                </a:solidFill>
              </a:rPr>
              <a:t>FilmDoo</a:t>
            </a:r>
            <a:r>
              <a:rPr lang="en-GB" sz="1400" b="1" dirty="0" smtClean="0">
                <a:solidFill>
                  <a:srgbClr val="1CC2D4"/>
                </a:solidFill>
              </a:rPr>
              <a:t> Writers</a:t>
            </a:r>
          </a:p>
        </p:txBody>
      </p:sp>
      <p:sp>
        <p:nvSpPr>
          <p:cNvPr id="363" name="Rectangle 362"/>
          <p:cNvSpPr/>
          <p:nvPr/>
        </p:nvSpPr>
        <p:spPr>
          <a:xfrm>
            <a:off x="764704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4" name="Smiley Face 363"/>
          <p:cNvSpPr/>
          <p:nvPr/>
        </p:nvSpPr>
        <p:spPr>
          <a:xfrm>
            <a:off x="908720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5" name="Rectangle 364"/>
          <p:cNvSpPr/>
          <p:nvPr/>
        </p:nvSpPr>
        <p:spPr>
          <a:xfrm>
            <a:off x="1628800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6" name="Smiley Face 365"/>
          <p:cNvSpPr/>
          <p:nvPr/>
        </p:nvSpPr>
        <p:spPr>
          <a:xfrm>
            <a:off x="1772816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7" name="Rectangle 366"/>
          <p:cNvSpPr/>
          <p:nvPr/>
        </p:nvSpPr>
        <p:spPr>
          <a:xfrm>
            <a:off x="2492896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8" name="Smiley Face 367"/>
          <p:cNvSpPr/>
          <p:nvPr/>
        </p:nvSpPr>
        <p:spPr>
          <a:xfrm>
            <a:off x="2636912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9" name="Rectangle 368"/>
          <p:cNvSpPr/>
          <p:nvPr/>
        </p:nvSpPr>
        <p:spPr>
          <a:xfrm>
            <a:off x="3356992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0" name="Smiley Face 369"/>
          <p:cNvSpPr/>
          <p:nvPr/>
        </p:nvSpPr>
        <p:spPr>
          <a:xfrm>
            <a:off x="3501008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1" name="Rectangle 370"/>
          <p:cNvSpPr/>
          <p:nvPr/>
        </p:nvSpPr>
        <p:spPr>
          <a:xfrm>
            <a:off x="4221088" y="3563888"/>
            <a:ext cx="648072" cy="5760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2" name="Smiley Face 371"/>
          <p:cNvSpPr/>
          <p:nvPr/>
        </p:nvSpPr>
        <p:spPr>
          <a:xfrm>
            <a:off x="4365104" y="3635896"/>
            <a:ext cx="360040" cy="36004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3" name="TextBox 372"/>
          <p:cNvSpPr txBox="1"/>
          <p:nvPr/>
        </p:nvSpPr>
        <p:spPr>
          <a:xfrm>
            <a:off x="354142" y="370790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&lt;&lt;</a:t>
            </a:r>
          </a:p>
        </p:txBody>
      </p:sp>
      <p:sp>
        <p:nvSpPr>
          <p:cNvPr id="374" name="TextBox 373"/>
          <p:cNvSpPr txBox="1"/>
          <p:nvPr/>
        </p:nvSpPr>
        <p:spPr>
          <a:xfrm>
            <a:off x="4890646" y="370790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&gt;&gt;</a:t>
            </a:r>
          </a:p>
        </p:txBody>
      </p:sp>
      <p:sp>
        <p:nvSpPr>
          <p:cNvPr id="375" name="Rectangle 374"/>
          <p:cNvSpPr/>
          <p:nvPr/>
        </p:nvSpPr>
        <p:spPr>
          <a:xfrm>
            <a:off x="836712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6" name="TextBox 375"/>
          <p:cNvSpPr txBox="1"/>
          <p:nvPr/>
        </p:nvSpPr>
        <p:spPr>
          <a:xfrm rot="18975840">
            <a:off x="820703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77" name="Rectangle 376"/>
          <p:cNvSpPr/>
          <p:nvPr/>
        </p:nvSpPr>
        <p:spPr>
          <a:xfrm>
            <a:off x="1700808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TextBox 377"/>
          <p:cNvSpPr txBox="1"/>
          <p:nvPr/>
        </p:nvSpPr>
        <p:spPr>
          <a:xfrm rot="18975840">
            <a:off x="1684799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79" name="Rectangle 378"/>
          <p:cNvSpPr/>
          <p:nvPr/>
        </p:nvSpPr>
        <p:spPr>
          <a:xfrm>
            <a:off x="2564904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0" name="TextBox 379"/>
          <p:cNvSpPr txBox="1"/>
          <p:nvPr/>
        </p:nvSpPr>
        <p:spPr>
          <a:xfrm rot="18975840">
            <a:off x="2548895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81" name="Rectangle 380"/>
          <p:cNvSpPr/>
          <p:nvPr/>
        </p:nvSpPr>
        <p:spPr>
          <a:xfrm>
            <a:off x="3429000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2" name="TextBox 381"/>
          <p:cNvSpPr txBox="1"/>
          <p:nvPr/>
        </p:nvSpPr>
        <p:spPr>
          <a:xfrm rot="18975840">
            <a:off x="3412991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83" name="Rectangle 382"/>
          <p:cNvSpPr/>
          <p:nvPr/>
        </p:nvSpPr>
        <p:spPr>
          <a:xfrm>
            <a:off x="4293096" y="4211960"/>
            <a:ext cx="50405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4" name="TextBox 383"/>
          <p:cNvSpPr txBox="1"/>
          <p:nvPr/>
        </p:nvSpPr>
        <p:spPr>
          <a:xfrm rot="18975840">
            <a:off x="4277087" y="438127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29D1E3"/>
                </a:solidFill>
              </a:rPr>
              <a:t>POSTER</a:t>
            </a:r>
            <a:endParaRPr lang="en-GB" sz="1000" dirty="0">
              <a:solidFill>
                <a:srgbClr val="29D1E3"/>
              </a:solidFill>
            </a:endParaRPr>
          </a:p>
        </p:txBody>
      </p:sp>
      <p:sp>
        <p:nvSpPr>
          <p:cNvPr id="385" name="TextBox 384"/>
          <p:cNvSpPr txBox="1"/>
          <p:nvPr/>
        </p:nvSpPr>
        <p:spPr>
          <a:xfrm>
            <a:off x="211220" y="4283968"/>
            <a:ext cx="62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rgbClr val="29D1E3"/>
                </a:solidFill>
              </a:rPr>
              <a:t>Recent</a:t>
            </a:r>
          </a:p>
          <a:p>
            <a:r>
              <a:rPr lang="en-GB" sz="1000" b="1" dirty="0" smtClean="0">
                <a:solidFill>
                  <a:srgbClr val="29D1E3"/>
                </a:solidFill>
              </a:rPr>
              <a:t>Reviews</a:t>
            </a:r>
          </a:p>
        </p:txBody>
      </p:sp>
      <p:sp>
        <p:nvSpPr>
          <p:cNvPr id="386" name="TextBox 385"/>
          <p:cNvSpPr txBox="1"/>
          <p:nvPr/>
        </p:nvSpPr>
        <p:spPr>
          <a:xfrm>
            <a:off x="2492896" y="4788024"/>
            <a:ext cx="28083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i="1" dirty="0" smtClean="0"/>
              <a:t>Click </a:t>
            </a:r>
            <a:r>
              <a:rPr lang="en-GB" sz="800" b="1" i="1" dirty="0" smtClean="0"/>
              <a:t>HERE</a:t>
            </a:r>
            <a:r>
              <a:rPr lang="en-GB" sz="800" i="1" dirty="0" smtClean="0"/>
              <a:t> to learn how you can become a </a:t>
            </a:r>
            <a:r>
              <a:rPr lang="en-GB" sz="800" i="1" dirty="0" err="1" smtClean="0"/>
              <a:t>FilmDoo</a:t>
            </a:r>
            <a:r>
              <a:rPr lang="en-GB" sz="800" i="1" dirty="0" smtClean="0"/>
              <a:t> Writer!</a:t>
            </a:r>
          </a:p>
        </p:txBody>
      </p:sp>
      <p:sp>
        <p:nvSpPr>
          <p:cNvPr id="387" name="Rectangle 386"/>
          <p:cNvSpPr/>
          <p:nvPr/>
        </p:nvSpPr>
        <p:spPr>
          <a:xfrm>
            <a:off x="260648" y="5076056"/>
            <a:ext cx="4896544" cy="936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2" name="Rectangle 391"/>
          <p:cNvSpPr/>
          <p:nvPr/>
        </p:nvSpPr>
        <p:spPr>
          <a:xfrm>
            <a:off x="260648" y="6084168"/>
            <a:ext cx="4896544" cy="936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3" name="Rectangle 392"/>
          <p:cNvSpPr/>
          <p:nvPr/>
        </p:nvSpPr>
        <p:spPr>
          <a:xfrm>
            <a:off x="260648" y="7092280"/>
            <a:ext cx="4896544" cy="936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4" name="Rectangle 393"/>
          <p:cNvSpPr/>
          <p:nvPr/>
        </p:nvSpPr>
        <p:spPr>
          <a:xfrm>
            <a:off x="260648" y="8100392"/>
            <a:ext cx="4896544" cy="93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TextBox 394"/>
          <p:cNvSpPr txBox="1"/>
          <p:nvPr/>
        </p:nvSpPr>
        <p:spPr>
          <a:xfrm>
            <a:off x="260648" y="5056311"/>
            <a:ext cx="1727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Reviews By Your Friends</a:t>
            </a:r>
          </a:p>
        </p:txBody>
      </p:sp>
      <p:sp>
        <p:nvSpPr>
          <p:cNvPr id="396" name="TextBox 395"/>
          <p:cNvSpPr txBox="1"/>
          <p:nvPr/>
        </p:nvSpPr>
        <p:spPr>
          <a:xfrm>
            <a:off x="260648" y="6064423"/>
            <a:ext cx="1892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Films Your Friends Enjoyed</a:t>
            </a:r>
          </a:p>
        </p:txBody>
      </p:sp>
      <p:sp>
        <p:nvSpPr>
          <p:cNvPr id="397" name="TextBox 396"/>
          <p:cNvSpPr txBox="1"/>
          <p:nvPr/>
        </p:nvSpPr>
        <p:spPr>
          <a:xfrm>
            <a:off x="260648" y="7072535"/>
            <a:ext cx="1514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Films Being Watched</a:t>
            </a:r>
          </a:p>
        </p:txBody>
      </p:sp>
      <p:sp>
        <p:nvSpPr>
          <p:cNvPr id="398" name="TextBox 397"/>
          <p:cNvSpPr txBox="1"/>
          <p:nvPr/>
        </p:nvSpPr>
        <p:spPr>
          <a:xfrm>
            <a:off x="260648" y="8100392"/>
            <a:ext cx="1787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CC2D4"/>
                </a:solidFill>
              </a:rPr>
              <a:t>Films Being Talked About</a:t>
            </a:r>
          </a:p>
        </p:txBody>
      </p:sp>
      <p:grpSp>
        <p:nvGrpSpPr>
          <p:cNvPr id="3" name="Group 439"/>
          <p:cNvGrpSpPr/>
          <p:nvPr/>
        </p:nvGrpSpPr>
        <p:grpSpPr>
          <a:xfrm>
            <a:off x="303620" y="7380312"/>
            <a:ext cx="4925580" cy="504056"/>
            <a:chOff x="303620" y="7452320"/>
            <a:chExt cx="4925580" cy="504056"/>
          </a:xfrm>
        </p:grpSpPr>
        <p:sp>
          <p:nvSpPr>
            <p:cNvPr id="406" name="TextBox 405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7" name="TextBox 406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8" name="TextBox 407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9" name="TextBox 408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10" name="TextBox 409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11" name="TextBox 410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TextBox 411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33" name="TextBox 432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5" name="TextBox 434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6" name="TextBox 435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7" name="TextBox 436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8" name="TextBox 437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39" name="TextBox 438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grpSp>
        <p:nvGrpSpPr>
          <p:cNvPr id="9" name="Group 440"/>
          <p:cNvGrpSpPr/>
          <p:nvPr/>
        </p:nvGrpSpPr>
        <p:grpSpPr>
          <a:xfrm>
            <a:off x="303620" y="8388424"/>
            <a:ext cx="4925580" cy="504056"/>
            <a:chOff x="303620" y="7452320"/>
            <a:chExt cx="4925580" cy="504056"/>
          </a:xfrm>
        </p:grpSpPr>
        <p:sp>
          <p:nvSpPr>
            <p:cNvPr id="442" name="TextBox 441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3" name="TextBox 442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4" name="TextBox 443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5" name="TextBox 444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6" name="TextBox 445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7" name="TextBox 446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9" name="Rectangle 448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4" name="TextBox 453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55" name="TextBox 454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56" name="TextBox 455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57" name="TextBox 456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58" name="TextBox 457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59" name="TextBox 458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0" name="TextBox 459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1" name="TextBox 460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grpSp>
        <p:nvGrpSpPr>
          <p:cNvPr id="15" name="Group 461"/>
          <p:cNvGrpSpPr/>
          <p:nvPr/>
        </p:nvGrpSpPr>
        <p:grpSpPr>
          <a:xfrm>
            <a:off x="303620" y="5292080"/>
            <a:ext cx="4925580" cy="504056"/>
            <a:chOff x="303620" y="7452320"/>
            <a:chExt cx="4925580" cy="504056"/>
          </a:xfrm>
        </p:grpSpPr>
        <p:sp>
          <p:nvSpPr>
            <p:cNvPr id="463" name="TextBox 462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5" name="TextBox 464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6" name="TextBox 465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7" name="TextBox 466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8" name="TextBox 467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0" name="Rectangle 469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5" name="TextBox 474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6" name="TextBox 475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7" name="TextBox 476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78" name="TextBox 477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79" name="TextBox 478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0" name="TextBox 479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1" name="TextBox 480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2" name="TextBox 481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grpSp>
        <p:nvGrpSpPr>
          <p:cNvPr id="17" name="Group 482"/>
          <p:cNvGrpSpPr/>
          <p:nvPr/>
        </p:nvGrpSpPr>
        <p:grpSpPr>
          <a:xfrm>
            <a:off x="303620" y="6300192"/>
            <a:ext cx="4925580" cy="504056"/>
            <a:chOff x="303620" y="7452320"/>
            <a:chExt cx="4925580" cy="504056"/>
          </a:xfrm>
        </p:grpSpPr>
        <p:sp>
          <p:nvSpPr>
            <p:cNvPr id="484" name="TextBox 483"/>
            <p:cNvSpPr txBox="1"/>
            <p:nvPr/>
          </p:nvSpPr>
          <p:spPr>
            <a:xfrm rot="18975840">
              <a:off x="62616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5" name="TextBox 484"/>
            <p:cNvSpPr txBox="1"/>
            <p:nvPr/>
          </p:nvSpPr>
          <p:spPr>
            <a:xfrm rot="18975840">
              <a:off x="136453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6" name="TextBox 485"/>
            <p:cNvSpPr txBox="1"/>
            <p:nvPr/>
          </p:nvSpPr>
          <p:spPr>
            <a:xfrm rot="18975840">
              <a:off x="2102911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7" name="TextBox 486"/>
            <p:cNvSpPr txBox="1"/>
            <p:nvPr/>
          </p:nvSpPr>
          <p:spPr>
            <a:xfrm rot="18975840">
              <a:off x="2841284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8" name="TextBox 487"/>
            <p:cNvSpPr txBox="1"/>
            <p:nvPr/>
          </p:nvSpPr>
          <p:spPr>
            <a:xfrm rot="18975840">
              <a:off x="357965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89" name="TextBox 488"/>
            <p:cNvSpPr txBox="1"/>
            <p:nvPr/>
          </p:nvSpPr>
          <p:spPr>
            <a:xfrm rot="18975840">
              <a:off x="4318032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90" name="Rectangle 489"/>
            <p:cNvSpPr/>
            <p:nvPr/>
          </p:nvSpPr>
          <p:spPr>
            <a:xfrm>
              <a:off x="613387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1" name="Rectangle 490"/>
            <p:cNvSpPr/>
            <p:nvPr/>
          </p:nvSpPr>
          <p:spPr>
            <a:xfrm>
              <a:off x="1353626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2" name="Rectangle 491"/>
            <p:cNvSpPr/>
            <p:nvPr/>
          </p:nvSpPr>
          <p:spPr>
            <a:xfrm>
              <a:off x="2093865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2834104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4" name="Rectangle 493"/>
            <p:cNvSpPr/>
            <p:nvPr/>
          </p:nvSpPr>
          <p:spPr>
            <a:xfrm>
              <a:off x="3574343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5" name="Rectangle 494"/>
            <p:cNvSpPr/>
            <p:nvPr/>
          </p:nvSpPr>
          <p:spPr>
            <a:xfrm>
              <a:off x="4314582" y="7452320"/>
              <a:ext cx="604851" cy="5040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6" name="TextBox 495"/>
            <p:cNvSpPr txBox="1"/>
            <p:nvPr/>
          </p:nvSpPr>
          <p:spPr>
            <a:xfrm>
              <a:off x="303620" y="7535361"/>
              <a:ext cx="410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&lt;&lt;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97" name="TextBox 496"/>
            <p:cNvSpPr txBox="1"/>
            <p:nvPr/>
          </p:nvSpPr>
          <p:spPr>
            <a:xfrm>
              <a:off x="4890646" y="7535361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&gt;&gt;</a:t>
              </a:r>
              <a:endParaRPr lang="en-GB" sz="12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98" name="TextBox 497"/>
            <p:cNvSpPr txBox="1"/>
            <p:nvPr/>
          </p:nvSpPr>
          <p:spPr>
            <a:xfrm rot="18975840">
              <a:off x="62413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499" name="TextBox 498"/>
            <p:cNvSpPr txBox="1"/>
            <p:nvPr/>
          </p:nvSpPr>
          <p:spPr>
            <a:xfrm rot="18975840">
              <a:off x="1344218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0" name="TextBox 499"/>
            <p:cNvSpPr txBox="1"/>
            <p:nvPr/>
          </p:nvSpPr>
          <p:spPr>
            <a:xfrm rot="18975840">
              <a:off x="211684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1" name="TextBox 500"/>
            <p:cNvSpPr txBox="1"/>
            <p:nvPr/>
          </p:nvSpPr>
          <p:spPr>
            <a:xfrm rot="18975840">
              <a:off x="2836927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2" name="TextBox 501"/>
            <p:cNvSpPr txBox="1"/>
            <p:nvPr/>
          </p:nvSpPr>
          <p:spPr>
            <a:xfrm rot="18975840">
              <a:off x="362901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  <p:sp>
          <p:nvSpPr>
            <p:cNvPr id="503" name="TextBox 502"/>
            <p:cNvSpPr txBox="1"/>
            <p:nvPr/>
          </p:nvSpPr>
          <p:spPr>
            <a:xfrm rot="18975840">
              <a:off x="4349095" y="7549622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solidFill>
                    <a:srgbClr val="29D1E3"/>
                  </a:solidFill>
                </a:rPr>
                <a:t>POSTER</a:t>
              </a:r>
              <a:endParaRPr lang="en-GB" sz="1000" dirty="0">
                <a:solidFill>
                  <a:srgbClr val="29D1E3"/>
                </a:solidFill>
              </a:endParaRPr>
            </a:p>
          </p:txBody>
        </p:sp>
      </p:grpSp>
      <p:sp>
        <p:nvSpPr>
          <p:cNvPr id="504" name="TextBox 503"/>
          <p:cNvSpPr txBox="1"/>
          <p:nvPr/>
        </p:nvSpPr>
        <p:spPr>
          <a:xfrm>
            <a:off x="548680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5" name="TextBox 504"/>
          <p:cNvSpPr txBox="1"/>
          <p:nvPr/>
        </p:nvSpPr>
        <p:spPr>
          <a:xfrm>
            <a:off x="1287879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6" name="TextBox 505"/>
          <p:cNvSpPr txBox="1"/>
          <p:nvPr/>
        </p:nvSpPr>
        <p:spPr>
          <a:xfrm>
            <a:off x="207996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7" name="TextBox 506"/>
          <p:cNvSpPr txBox="1"/>
          <p:nvPr/>
        </p:nvSpPr>
        <p:spPr>
          <a:xfrm>
            <a:off x="280004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8" name="TextBox 507"/>
          <p:cNvSpPr txBox="1"/>
          <p:nvPr/>
        </p:nvSpPr>
        <p:spPr>
          <a:xfrm>
            <a:off x="352012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09" name="TextBox 508"/>
          <p:cNvSpPr txBox="1"/>
          <p:nvPr/>
        </p:nvSpPr>
        <p:spPr>
          <a:xfrm>
            <a:off x="4240207" y="5765939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0" name="TextBox 509"/>
          <p:cNvSpPr txBox="1"/>
          <p:nvPr/>
        </p:nvSpPr>
        <p:spPr>
          <a:xfrm>
            <a:off x="548680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1" name="TextBox 510"/>
          <p:cNvSpPr txBox="1"/>
          <p:nvPr/>
        </p:nvSpPr>
        <p:spPr>
          <a:xfrm>
            <a:off x="1287879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2" name="TextBox 511"/>
          <p:cNvSpPr txBox="1"/>
          <p:nvPr/>
        </p:nvSpPr>
        <p:spPr>
          <a:xfrm>
            <a:off x="207996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3" name="TextBox 512"/>
          <p:cNvSpPr txBox="1"/>
          <p:nvPr/>
        </p:nvSpPr>
        <p:spPr>
          <a:xfrm>
            <a:off x="280004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4" name="TextBox 513"/>
          <p:cNvSpPr txBox="1"/>
          <p:nvPr/>
        </p:nvSpPr>
        <p:spPr>
          <a:xfrm>
            <a:off x="352012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5" name="TextBox 514"/>
          <p:cNvSpPr txBox="1"/>
          <p:nvPr/>
        </p:nvSpPr>
        <p:spPr>
          <a:xfrm>
            <a:off x="4240207" y="6804248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User Name</a:t>
            </a:r>
          </a:p>
        </p:txBody>
      </p:sp>
      <p:sp>
        <p:nvSpPr>
          <p:cNvPr id="516" name="TextBox 515"/>
          <p:cNvSpPr txBox="1"/>
          <p:nvPr/>
        </p:nvSpPr>
        <p:spPr>
          <a:xfrm>
            <a:off x="332656" y="2001778"/>
            <a:ext cx="377026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17" name="TextBox 516"/>
          <p:cNvSpPr txBox="1"/>
          <p:nvPr/>
        </p:nvSpPr>
        <p:spPr>
          <a:xfrm>
            <a:off x="2780928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18" name="TextBox 517"/>
          <p:cNvSpPr txBox="1"/>
          <p:nvPr/>
        </p:nvSpPr>
        <p:spPr>
          <a:xfrm>
            <a:off x="3272934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19" name="TextBox 518"/>
          <p:cNvSpPr txBox="1"/>
          <p:nvPr/>
        </p:nvSpPr>
        <p:spPr>
          <a:xfrm>
            <a:off x="3789040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0" name="TextBox 519"/>
          <p:cNvSpPr txBox="1"/>
          <p:nvPr/>
        </p:nvSpPr>
        <p:spPr>
          <a:xfrm>
            <a:off x="4281046" y="183569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1" name="TextBox 520"/>
          <p:cNvSpPr txBox="1"/>
          <p:nvPr/>
        </p:nvSpPr>
        <p:spPr>
          <a:xfrm>
            <a:off x="4293096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2" name="TextBox 521"/>
          <p:cNvSpPr txBox="1"/>
          <p:nvPr/>
        </p:nvSpPr>
        <p:spPr>
          <a:xfrm>
            <a:off x="3776990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3" name="TextBox 522"/>
          <p:cNvSpPr txBox="1"/>
          <p:nvPr/>
        </p:nvSpPr>
        <p:spPr>
          <a:xfrm>
            <a:off x="3284984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4" name="TextBox 523"/>
          <p:cNvSpPr txBox="1"/>
          <p:nvPr/>
        </p:nvSpPr>
        <p:spPr>
          <a:xfrm>
            <a:off x="2780928" y="2411760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5" name="TextBox 524"/>
          <p:cNvSpPr txBox="1"/>
          <p:nvPr/>
        </p:nvSpPr>
        <p:spPr>
          <a:xfrm>
            <a:off x="4149080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6" name="TextBox 525"/>
          <p:cNvSpPr txBox="1"/>
          <p:nvPr/>
        </p:nvSpPr>
        <p:spPr>
          <a:xfrm>
            <a:off x="3306470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7" name="TextBox 526"/>
          <p:cNvSpPr txBox="1"/>
          <p:nvPr/>
        </p:nvSpPr>
        <p:spPr>
          <a:xfrm>
            <a:off x="2442374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8" name="TextBox 527"/>
          <p:cNvSpPr txBox="1"/>
          <p:nvPr/>
        </p:nvSpPr>
        <p:spPr>
          <a:xfrm>
            <a:off x="1578278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529" name="TextBox 528"/>
          <p:cNvSpPr txBox="1"/>
          <p:nvPr/>
        </p:nvSpPr>
        <p:spPr>
          <a:xfrm>
            <a:off x="714182" y="377991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grpSp>
        <p:nvGrpSpPr>
          <p:cNvPr id="209" name="Group 208"/>
          <p:cNvGrpSpPr/>
          <p:nvPr/>
        </p:nvGrpSpPr>
        <p:grpSpPr>
          <a:xfrm>
            <a:off x="2996952" y="1043608"/>
            <a:ext cx="1656184" cy="1728192"/>
            <a:chOff x="2996952" y="1043608"/>
            <a:chExt cx="1656184" cy="1728192"/>
          </a:xfrm>
        </p:grpSpPr>
        <p:sp>
          <p:nvSpPr>
            <p:cNvPr id="197" name="Rectangle 196"/>
            <p:cNvSpPr/>
            <p:nvPr/>
          </p:nvSpPr>
          <p:spPr>
            <a:xfrm>
              <a:off x="2996952" y="1043608"/>
              <a:ext cx="1656184" cy="1728192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3068960" y="1187624"/>
              <a:ext cx="504056" cy="57606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Smiley Face 198"/>
            <p:cNvSpPr/>
            <p:nvPr/>
          </p:nvSpPr>
          <p:spPr>
            <a:xfrm>
              <a:off x="3198574" y="1259632"/>
              <a:ext cx="302434" cy="345638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TextBox 201"/>
            <p:cNvSpPr txBox="1"/>
            <p:nvPr/>
          </p:nvSpPr>
          <p:spPr>
            <a:xfrm>
              <a:off x="3573016" y="1187624"/>
              <a:ext cx="10102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1"/>
                  </a:solidFill>
                </a:rPr>
                <a:t>User Name</a:t>
              </a:r>
            </a:p>
          </p:txBody>
        </p:sp>
        <p:sp>
          <p:nvSpPr>
            <p:cNvPr id="203" name="TextBox 202"/>
            <p:cNvSpPr txBox="1"/>
            <p:nvPr/>
          </p:nvSpPr>
          <p:spPr>
            <a:xfrm>
              <a:off x="3573016" y="1455911"/>
              <a:ext cx="7906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b="1" dirty="0" smtClean="0">
                  <a:solidFill>
                    <a:schemeClr val="bg1"/>
                  </a:solidFill>
                </a:rPr>
                <a:t>User Status</a:t>
              </a:r>
            </a:p>
          </p:txBody>
        </p:sp>
        <p:sp>
          <p:nvSpPr>
            <p:cNvPr id="204" name="TextBox 203"/>
            <p:cNvSpPr txBox="1"/>
            <p:nvPr/>
          </p:nvSpPr>
          <p:spPr>
            <a:xfrm>
              <a:off x="3573016" y="1661483"/>
              <a:ext cx="7152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b="1" dirty="0" smtClean="0">
                  <a:solidFill>
                    <a:schemeClr val="bg1"/>
                  </a:solidFill>
                </a:rPr>
                <a:t>User Type</a:t>
              </a:r>
            </a:p>
          </p:txBody>
        </p:sp>
        <p:sp>
          <p:nvSpPr>
            <p:cNvPr id="205" name="TextBox 204"/>
            <p:cNvSpPr txBox="1"/>
            <p:nvPr/>
          </p:nvSpPr>
          <p:spPr>
            <a:xfrm>
              <a:off x="3126297" y="1979712"/>
              <a:ext cx="112723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b="1" dirty="0" smtClean="0">
                  <a:solidFill>
                    <a:schemeClr val="bg1"/>
                  </a:solidFill>
                </a:rPr>
                <a:t>No. of Films Reviewed</a:t>
              </a:r>
            </a:p>
          </p:txBody>
        </p:sp>
        <p:sp>
          <p:nvSpPr>
            <p:cNvPr id="206" name="TextBox 205"/>
            <p:cNvSpPr txBox="1"/>
            <p:nvPr/>
          </p:nvSpPr>
          <p:spPr>
            <a:xfrm>
              <a:off x="3126297" y="2154505"/>
              <a:ext cx="109356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b="1" dirty="0" smtClean="0">
                  <a:solidFill>
                    <a:schemeClr val="bg1"/>
                  </a:solidFill>
                </a:rPr>
                <a:t>No. of Films Watched</a:t>
              </a:r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3126297" y="2309555"/>
              <a:ext cx="8787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 smtClean="0">
                  <a:solidFill>
                    <a:schemeClr val="bg1"/>
                  </a:solidFill>
                </a:rPr>
                <a:t>No. of Followers</a:t>
              </a: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3126297" y="2484348"/>
              <a:ext cx="8771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b="1" dirty="0" smtClean="0">
                  <a:solidFill>
                    <a:schemeClr val="bg1"/>
                  </a:solidFill>
                </a:rPr>
                <a:t>No. of Following</a:t>
              </a:r>
            </a:p>
          </p:txBody>
        </p:sp>
      </p:grpSp>
      <p:sp>
        <p:nvSpPr>
          <p:cNvPr id="210" name="TextBox 209"/>
          <p:cNvSpPr txBox="1"/>
          <p:nvPr/>
        </p:nvSpPr>
        <p:spPr>
          <a:xfrm>
            <a:off x="2979966" y="1353706"/>
            <a:ext cx="377026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36512"/>
            <a:ext cx="6858000" cy="4320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61918"/>
            <a:ext cx="6864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Discover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707" y="61918"/>
            <a:ext cx="4908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rgbClr val="1CC2D4"/>
                </a:solidFill>
              </a:rPr>
              <a:t>Films</a:t>
            </a:r>
            <a:endParaRPr lang="en-GB" sz="1050" b="1" dirty="0">
              <a:solidFill>
                <a:srgbClr val="1CC2D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1848" y="61918"/>
            <a:ext cx="6142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Review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8420" y="61918"/>
            <a:ext cx="8338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Community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4604" y="61918"/>
            <a:ext cx="8402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Short Films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7200" y="61918"/>
            <a:ext cx="11015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Launching Soon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1088" y="61918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Blog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5992" y="61918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Calibri" pitchFamily="34" charset="0"/>
              </a:rPr>
              <a:t>Login</a:t>
            </a:r>
            <a:endParaRPr lang="en-GB" sz="1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65304" y="61918"/>
            <a:ext cx="6998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Calibri" pitchFamily="34" charset="0"/>
              </a:rPr>
              <a:t>Register</a:t>
            </a:r>
            <a:endParaRPr lang="en-GB" sz="1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6165304" y="61918"/>
            <a:ext cx="0" cy="216024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FILMDOO-logo-cyan#00BBC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24" y="395536"/>
            <a:ext cx="886252" cy="57606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157192" y="611560"/>
            <a:ext cx="1656184" cy="21602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 smtClean="0">
                <a:solidFill>
                  <a:schemeClr val="tx1"/>
                </a:solidFill>
              </a:rPr>
              <a:t>Search for Films</a:t>
            </a:r>
            <a:endParaRPr lang="en-GB" sz="1000" i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01208" y="396116"/>
            <a:ext cx="14638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/>
              <a:t>Image from: </a:t>
            </a:r>
            <a:r>
              <a:rPr lang="en-GB" sz="800" b="1" i="1" dirty="0" smtClean="0"/>
              <a:t>Film Name </a:t>
            </a:r>
            <a:r>
              <a:rPr lang="en-GB" sz="800" dirty="0" smtClean="0"/>
              <a:t>(Year)</a:t>
            </a:r>
            <a:endParaRPr lang="en-GB" sz="800" dirty="0"/>
          </a:p>
        </p:txBody>
      </p:sp>
      <p:sp>
        <p:nvSpPr>
          <p:cNvPr id="209" name="Rectangle 208"/>
          <p:cNvSpPr/>
          <p:nvPr/>
        </p:nvSpPr>
        <p:spPr>
          <a:xfrm>
            <a:off x="260648" y="1907704"/>
            <a:ext cx="5040560" cy="22322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1" name="TextBox 210"/>
          <p:cNvSpPr txBox="1"/>
          <p:nvPr/>
        </p:nvSpPr>
        <p:spPr>
          <a:xfrm>
            <a:off x="260648" y="1907704"/>
            <a:ext cx="1398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1CC2D4"/>
                </a:solidFill>
              </a:rPr>
              <a:t>Suggest a Friend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764704" y="2267743"/>
            <a:ext cx="891100" cy="79208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3" name="Smiley Face 212"/>
          <p:cNvSpPr/>
          <p:nvPr/>
        </p:nvSpPr>
        <p:spPr>
          <a:xfrm>
            <a:off x="908720" y="2339752"/>
            <a:ext cx="495056" cy="495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4" name="Rectangle 213"/>
          <p:cNvSpPr/>
          <p:nvPr/>
        </p:nvSpPr>
        <p:spPr>
          <a:xfrm>
            <a:off x="1817820" y="2267744"/>
            <a:ext cx="891100" cy="79208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" name="Smiley Face 214"/>
          <p:cNvSpPr/>
          <p:nvPr/>
        </p:nvSpPr>
        <p:spPr>
          <a:xfrm>
            <a:off x="1961836" y="2339753"/>
            <a:ext cx="495056" cy="495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6" name="Rectangle 215"/>
          <p:cNvSpPr/>
          <p:nvPr/>
        </p:nvSpPr>
        <p:spPr>
          <a:xfrm>
            <a:off x="2897940" y="2267743"/>
            <a:ext cx="891100" cy="79208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7" name="Smiley Face 216"/>
          <p:cNvSpPr/>
          <p:nvPr/>
        </p:nvSpPr>
        <p:spPr>
          <a:xfrm>
            <a:off x="3068960" y="2339752"/>
            <a:ext cx="495056" cy="495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8" name="Rectangle 217"/>
          <p:cNvSpPr/>
          <p:nvPr/>
        </p:nvSpPr>
        <p:spPr>
          <a:xfrm>
            <a:off x="3978060" y="2267744"/>
            <a:ext cx="891100" cy="79208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9" name="Smiley Face 218"/>
          <p:cNvSpPr/>
          <p:nvPr/>
        </p:nvSpPr>
        <p:spPr>
          <a:xfrm>
            <a:off x="4158080" y="2339753"/>
            <a:ext cx="495056" cy="495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2" name="TextBox 221"/>
          <p:cNvSpPr txBox="1"/>
          <p:nvPr/>
        </p:nvSpPr>
        <p:spPr>
          <a:xfrm>
            <a:off x="354142" y="241176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&lt;&lt;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4890646" y="241176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&gt;&gt;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3933056" y="2670175"/>
            <a:ext cx="465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237" name="TextBox 236"/>
          <p:cNvSpPr txBox="1"/>
          <p:nvPr/>
        </p:nvSpPr>
        <p:spPr>
          <a:xfrm>
            <a:off x="2852936" y="2670175"/>
            <a:ext cx="465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238" name="TextBox 237"/>
          <p:cNvSpPr txBox="1"/>
          <p:nvPr/>
        </p:nvSpPr>
        <p:spPr>
          <a:xfrm>
            <a:off x="1811360" y="2670175"/>
            <a:ext cx="465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714182" y="2670175"/>
            <a:ext cx="465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</a:p>
        </p:txBody>
      </p:sp>
      <p:cxnSp>
        <p:nvCxnSpPr>
          <p:cNvPr id="241" name="Straight Connector 240"/>
          <p:cNvCxnSpPr/>
          <p:nvPr/>
        </p:nvCxnSpPr>
        <p:spPr>
          <a:xfrm>
            <a:off x="1700808" y="3131840"/>
            <a:ext cx="0" cy="86409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/>
          <p:nvPr/>
        </p:nvCxnSpPr>
        <p:spPr>
          <a:xfrm>
            <a:off x="2780928" y="3131840"/>
            <a:ext cx="0" cy="86409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/>
          <p:cNvCxnSpPr/>
          <p:nvPr/>
        </p:nvCxnSpPr>
        <p:spPr>
          <a:xfrm>
            <a:off x="3861048" y="3131840"/>
            <a:ext cx="0" cy="86409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TextBox 245"/>
          <p:cNvSpPr txBox="1"/>
          <p:nvPr/>
        </p:nvSpPr>
        <p:spPr>
          <a:xfrm>
            <a:off x="764704" y="3203848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 smtClean="0"/>
              <a:t>Because you both like Director Woody Allen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1772816" y="3203848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 smtClean="0"/>
              <a:t>Because you both like movies from Australia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2852936" y="3203848"/>
            <a:ext cx="9361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 smtClean="0"/>
              <a:t>Because you both like horror films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3933056" y="3203848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 smtClean="0"/>
              <a:t>Because you both like films about animals</a:t>
            </a:r>
          </a:p>
        </p:txBody>
      </p:sp>
      <p:sp>
        <p:nvSpPr>
          <p:cNvPr id="250" name="TextBox 249"/>
          <p:cNvSpPr txBox="1"/>
          <p:nvPr/>
        </p:nvSpPr>
        <p:spPr>
          <a:xfrm>
            <a:off x="260648" y="1331640"/>
            <a:ext cx="3059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i="1" dirty="0" smtClean="0"/>
              <a:t>Possibility for Additional Feature?</a:t>
            </a:r>
            <a:endParaRPr lang="en-GB" sz="1600" b="1" i="1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533408"/>
          </a:xfrm>
          <a:gradFill flip="none" rotWithShape="1">
            <a:gsLst>
              <a:gs pos="0">
                <a:srgbClr val="29D1E3">
                  <a:tint val="66000"/>
                  <a:satMod val="160000"/>
                </a:srgbClr>
              </a:gs>
              <a:gs pos="50000">
                <a:srgbClr val="29D1E3">
                  <a:tint val="44500"/>
                  <a:satMod val="160000"/>
                </a:srgbClr>
              </a:gs>
              <a:gs pos="100000">
                <a:srgbClr val="29D1E3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normAutofit/>
          </a:bodyPr>
          <a:lstStyle/>
          <a:p>
            <a:pPr algn="l"/>
            <a:r>
              <a:rPr lang="en-GB" sz="2800" dirty="0" smtClean="0"/>
              <a:t>NOTES: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59632"/>
            <a:ext cx="6172200" cy="6764570"/>
          </a:xfrm>
        </p:spPr>
        <p:txBody>
          <a:bodyPr>
            <a:normAutofit/>
          </a:bodyPr>
          <a:lstStyle/>
          <a:p>
            <a:pPr marL="184150" indent="-161925"/>
            <a:r>
              <a:rPr lang="en-GB" sz="1600" dirty="0" smtClean="0"/>
              <a:t>Hovering on the User’s avatar will reveal a Zoom Box with more information about the User’s information and key stats</a:t>
            </a:r>
          </a:p>
          <a:p>
            <a:pPr marL="184150" indent="-161925"/>
            <a:r>
              <a:rPr lang="en-GB" sz="1600" dirty="0" smtClean="0"/>
              <a:t>Films Being Watched are random films that have recently been purchased by general users</a:t>
            </a:r>
          </a:p>
          <a:p>
            <a:pPr marL="184150" indent="-161925"/>
            <a:r>
              <a:rPr lang="en-GB" sz="1600" dirty="0" smtClean="0"/>
              <a:t>Films Being Talked About are random films that are being reviewed not by your friends – if this section is considered redundant, we can remove this</a:t>
            </a:r>
          </a:p>
          <a:p>
            <a:pPr marL="184150" indent="-161925"/>
            <a:r>
              <a:rPr lang="en-GB" sz="1600" dirty="0" smtClean="0"/>
              <a:t>Community News Feed are Public News Feed by Users whose Privacy Settings is not set at Private – will give details about films being reviewed, seen, want to see, etc</a:t>
            </a:r>
          </a:p>
          <a:p>
            <a:pPr marL="184150" indent="-161925"/>
            <a:r>
              <a:rPr lang="en-GB" sz="1600" b="1" dirty="0" smtClean="0"/>
              <a:t>Is there the possibility to add Suggest a Friend feature where Users are recommended another User based on shared interests?</a:t>
            </a:r>
            <a:endParaRPr lang="en-GB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638</Words>
  <Application>Microsoft Office PowerPoint</Application>
  <PresentationFormat>On-screen Show (4:3)</PresentationFormat>
  <Paragraphs>288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NOTES: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Weerada</dc:creator>
  <cp:lastModifiedBy>Weerada</cp:lastModifiedBy>
  <cp:revision>104</cp:revision>
  <dcterms:created xsi:type="dcterms:W3CDTF">2014-07-04T15:02:58Z</dcterms:created>
  <dcterms:modified xsi:type="dcterms:W3CDTF">2014-07-29T12:25:53Z</dcterms:modified>
</cp:coreProperties>
</file>